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692" r:id="rId2"/>
  </p:sldMasterIdLst>
  <p:notesMasterIdLst>
    <p:notesMasterId r:id="rId65"/>
  </p:notesMasterIdLst>
  <p:sldIdLst>
    <p:sldId id="283" r:id="rId3"/>
    <p:sldId id="289" r:id="rId4"/>
    <p:sldId id="290" r:id="rId5"/>
    <p:sldId id="359" r:id="rId6"/>
    <p:sldId id="265" r:id="rId7"/>
    <p:sldId id="263" r:id="rId8"/>
    <p:sldId id="358" r:id="rId9"/>
    <p:sldId id="266" r:id="rId10"/>
    <p:sldId id="296" r:id="rId11"/>
    <p:sldId id="297" r:id="rId12"/>
    <p:sldId id="264" r:id="rId13"/>
    <p:sldId id="291" r:id="rId14"/>
    <p:sldId id="286" r:id="rId15"/>
    <p:sldId id="298" r:id="rId16"/>
    <p:sldId id="299" r:id="rId17"/>
    <p:sldId id="300" r:id="rId18"/>
    <p:sldId id="304" r:id="rId19"/>
    <p:sldId id="301" r:id="rId20"/>
    <p:sldId id="272" r:id="rId21"/>
    <p:sldId id="302" r:id="rId22"/>
    <p:sldId id="292" r:id="rId23"/>
    <p:sldId id="305" r:id="rId24"/>
    <p:sldId id="270" r:id="rId25"/>
    <p:sldId id="306" r:id="rId26"/>
    <p:sldId id="308" r:id="rId27"/>
    <p:sldId id="309" r:id="rId28"/>
    <p:sldId id="312" r:id="rId29"/>
    <p:sldId id="311" r:id="rId30"/>
    <p:sldId id="314" r:id="rId31"/>
    <p:sldId id="316" r:id="rId32"/>
    <p:sldId id="318" r:id="rId33"/>
    <p:sldId id="319" r:id="rId34"/>
    <p:sldId id="323" r:id="rId35"/>
    <p:sldId id="317" r:id="rId36"/>
    <p:sldId id="320" r:id="rId37"/>
    <p:sldId id="321" r:id="rId38"/>
    <p:sldId id="324" r:id="rId39"/>
    <p:sldId id="322" r:id="rId40"/>
    <p:sldId id="257" r:id="rId41"/>
    <p:sldId id="293" r:id="rId42"/>
    <p:sldId id="325" r:id="rId43"/>
    <p:sldId id="326" r:id="rId44"/>
    <p:sldId id="294" r:id="rId45"/>
    <p:sldId id="329" r:id="rId46"/>
    <p:sldId id="333" r:id="rId47"/>
    <p:sldId id="334" r:id="rId48"/>
    <p:sldId id="335" r:id="rId49"/>
    <p:sldId id="284" r:id="rId50"/>
    <p:sldId id="336" r:id="rId51"/>
    <p:sldId id="339" r:id="rId52"/>
    <p:sldId id="347" r:id="rId53"/>
    <p:sldId id="348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57" r:id="rId62"/>
    <p:sldId id="338" r:id="rId63"/>
    <p:sldId id="32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0B4E8-A216-4834-BA1C-6A7DAFED7374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2C099-95BC-4386-B5DD-08F8B07EB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3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Hannah - before and throughout the process, it is important to consider the audience, purpose/story, and any domain standards or conventions. </a:t>
            </a:r>
          </a:p>
        </p:txBody>
      </p:sp>
    </p:spTree>
    <p:extLst>
      <p:ext uri="{BB962C8B-B14F-4D97-AF65-F5344CB8AC3E}">
        <p14:creationId xmlns:p14="http://schemas.microsoft.com/office/powerpoint/2010/main" val="1848292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Jennifer</a:t>
            </a:r>
          </a:p>
        </p:txBody>
      </p:sp>
    </p:spTree>
    <p:extLst>
      <p:ext uri="{BB962C8B-B14F-4D97-AF65-F5344CB8AC3E}">
        <p14:creationId xmlns:p14="http://schemas.microsoft.com/office/powerpoint/2010/main" val="2002540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529">
              <a:defRPr/>
            </a:pPr>
            <a:r>
              <a:rPr lang="en-US" dirty="0"/>
              <a:t>I pulled some of my own data for</a:t>
            </a:r>
            <a:r>
              <a:rPr lang="en-US" baseline="0" dirty="0"/>
              <a:t> this example, as I now cringe at looking back at the original chart (the paper’s Fig 5, which is open access if you want to see it - </a:t>
            </a:r>
            <a:r>
              <a:rPr lang="en-US" dirty="0">
                <a:solidFill>
                  <a:srgbClr val="333333"/>
                </a:solidFill>
              </a:rPr>
              <a:t>http://doi.org/10.7710/2162-3309.1232</a:t>
            </a:r>
            <a:r>
              <a:rPr lang="en-US" baseline="0" dirty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419F1-A80F-4595-8F06-F7711B8160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5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67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7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0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5715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2130426"/>
            <a:ext cx="845076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4764" y="3886200"/>
            <a:ext cx="695944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05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15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0" y="4406901"/>
            <a:ext cx="81280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400" y="2906713"/>
            <a:ext cx="81280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12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1" y="639328"/>
            <a:ext cx="8127999" cy="85553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4400" y="1600201"/>
            <a:ext cx="388733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74197" y="1600201"/>
            <a:ext cx="400820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64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399" y="639328"/>
            <a:ext cx="8128000" cy="8555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399" y="1535113"/>
            <a:ext cx="37374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54399" y="2174875"/>
            <a:ext cx="373744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1370" y="1535113"/>
            <a:ext cx="40810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01370" y="2174875"/>
            <a:ext cx="40810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29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1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5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76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196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83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01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3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49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3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0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1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99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3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2A757-42F3-4527-9C1E-C8A1E1019F3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7774" y="639328"/>
            <a:ext cx="8614625" cy="85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7774" y="1964891"/>
            <a:ext cx="8614625" cy="338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ommons.wikimedia.org/wiki/File:Data_visualization_process_v1.p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urvivestatistics.com/variable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xcelcharts.com/classification-chart-types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edrawsoft.com/templates/pdf/color-wheel.pdf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ocialh.com/choosing-colors-for-your-business-or-website/" TargetMode="Externa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hyperlink" Target="http://www.businessinsider.com/the-27-worst-charts-of-all-time-2013-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DbJBWvonVI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amples.dundas.com/Dashboard/c82402e9-02ab-49f5-ba90-33513c82020b?e=false&amp;vo=viewonly" TargetMode="External"/><Relationship Id="rId2" Type="http://schemas.openxmlformats.org/officeDocument/2006/relationships/hyperlink" Target="https://public.tableau.com/en-us/s/gallery/march-madnes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lic.tableau.com/en-us/s/blog/2016/12/readers-choice-top-5-vizzes-2016" TargetMode="External"/><Relationship Id="rId4" Type="http://schemas.openxmlformats.org/officeDocument/2006/relationships/hyperlink" Target="http://www.vizwiz.com/2017/12/help-desk-performance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mbostock.github.io/d3/talk/20111116/airports-all.html" TargetMode="External"/><Relationship Id="rId2" Type="http://schemas.openxmlformats.org/officeDocument/2006/relationships/hyperlink" Target="http://mbostock.github.io/d3/talk/20111116/bund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3/d3/wiki/gallery" TargetMode="External"/><Relationship Id="rId5" Type="http://schemas.openxmlformats.org/officeDocument/2006/relationships/hyperlink" Target="http://mbostock.github.io/d3/talk/20111116/iris-parallel.html" TargetMode="External"/><Relationship Id="rId4" Type="http://schemas.openxmlformats.org/officeDocument/2006/relationships/hyperlink" Target="http://animateddata.co.uk/lab/d3-tree/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andfonline.com/doi/abs/10.1198/jcgs.2009.07098#aHR0cHM6Ly93d3cudGFuZGZvbmxpbmUuY29tL2RvaS9wZGYvMTAuMTE5OC9qY2dzLjIwMDkuMDcwOTg/bmVlZEFjY2Vzcz10cnVlQEBAMA==" TargetMode="External"/><Relationship Id="rId3" Type="http://schemas.openxmlformats.org/officeDocument/2006/relationships/hyperlink" Target="http://flowingdata.com/" TargetMode="External"/><Relationship Id="rId7" Type="http://schemas.openxmlformats.org/officeDocument/2006/relationships/hyperlink" Target="http://www.datacarpentry.org/" TargetMode="External"/><Relationship Id="rId2" Type="http://schemas.openxmlformats.org/officeDocument/2006/relationships/hyperlink" Target="http://datavizproject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atavizcatalogue.com/" TargetMode="External"/><Relationship Id="rId5" Type="http://schemas.openxmlformats.org/officeDocument/2006/relationships/hyperlink" Target="http://www.informationisbeautiful.net/" TargetMode="External"/><Relationship Id="rId4" Type="http://schemas.openxmlformats.org/officeDocument/2006/relationships/hyperlink" Target="http://www.dailyinfographic.com/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1688842"/>
            <a:ext cx="8450760" cy="19116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Data Visualization and Best Practices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Richard </a:t>
            </a:r>
            <a:r>
              <a:rPr lang="en-US" dirty="0" smtClean="0"/>
              <a:t>Johansen</a:t>
            </a:r>
          </a:p>
          <a:p>
            <a:r>
              <a:rPr lang="en-US" sz="2600" dirty="0" smtClean="0"/>
              <a:t>June 18</a:t>
            </a:r>
            <a:r>
              <a:rPr lang="en-US" sz="2600" baseline="30000" dirty="0" smtClean="0"/>
              <a:t>th</a:t>
            </a:r>
            <a:r>
              <a:rPr lang="en-US" sz="2600" dirty="0" smtClean="0"/>
              <a:t> 2018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1998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for doing data visualization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visualizations as a means of data exploration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Verify (or Falsify) a hypothesis</a:t>
            </a:r>
          </a:p>
          <a:p>
            <a:pPr lvl="1"/>
            <a:endParaRPr lang="en-US" dirty="0"/>
          </a:p>
          <a:p>
            <a:r>
              <a:rPr lang="en-US" dirty="0" smtClean="0"/>
              <a:t>Presentation</a:t>
            </a:r>
          </a:p>
          <a:p>
            <a:pPr lvl="1"/>
            <a:r>
              <a:rPr lang="en-US" dirty="0" smtClean="0"/>
              <a:t>Visualization is used to communicate results or findings</a:t>
            </a:r>
          </a:p>
        </p:txBody>
      </p:sp>
      <p:pic>
        <p:nvPicPr>
          <p:cNvPr id="9" name="Picture 8" descr="File:Business &lt;strong&gt;presentation&lt;/strong&gt; byVectorOpenStock.jpg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88" y="2010458"/>
            <a:ext cx="4487314" cy="23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7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Data </a:t>
            </a:r>
            <a:r>
              <a:rPr lang="en" dirty="0" smtClean="0"/>
              <a:t>Science </a:t>
            </a:r>
            <a:r>
              <a:rPr lang="en" dirty="0"/>
              <a:t>Process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237993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74121">
              <a:buSzPct val="100000"/>
              <a:buFont typeface="Roboto"/>
            </a:pPr>
            <a:r>
              <a:rPr lang="en" sz="2667" dirty="0" smtClean="0"/>
              <a:t>Acquire Data</a:t>
            </a:r>
          </a:p>
          <a:p>
            <a:pPr marL="1066785" lvl="1" indent="-474121">
              <a:buSzPct val="100000"/>
              <a:buFont typeface="Roboto"/>
            </a:pPr>
            <a:r>
              <a:rPr lang="en" sz="1867" dirty="0" smtClean="0"/>
              <a:t>“Know your data”</a:t>
            </a:r>
            <a:endParaRPr lang="en" sz="1867" dirty="0"/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Clean and Pre-Process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Visualize (explore)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Model/Analyze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Communicate Findings/        Data Production</a:t>
            </a:r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</p:txBody>
      </p:sp>
      <p:sp>
        <p:nvSpPr>
          <p:cNvPr id="22" name="Curved Up Arrow 21"/>
          <p:cNvSpPr/>
          <p:nvPr/>
        </p:nvSpPr>
        <p:spPr>
          <a:xfrm rot="16200000">
            <a:off x="3918856" y="2835034"/>
            <a:ext cx="627017" cy="34834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 rot="16200000">
            <a:off x="3795814" y="2348131"/>
            <a:ext cx="2521562" cy="11146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t="9060"/>
          <a:stretch/>
        </p:blipFill>
        <p:spPr>
          <a:xfrm>
            <a:off x="6303652" y="1536633"/>
            <a:ext cx="5472748" cy="37350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91498" y="5133190"/>
            <a:ext cx="49849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commons.wikimedia.org/wiki/File:Data_visualization_process_v1.png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506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</a:t>
            </a:r>
            <a:r>
              <a:rPr lang="en-US" b="1" dirty="0"/>
              <a:t>Data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71729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Doesn’t Sleep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4"/>
            <a:ext cx="4089898" cy="3575694"/>
          </a:xfrm>
        </p:spPr>
        <p:txBody>
          <a:bodyPr>
            <a:normAutofit/>
          </a:bodyPr>
          <a:lstStyle/>
          <a:p>
            <a:r>
              <a:rPr lang="en-US" dirty="0" smtClean="0"/>
              <a:t>A Minute on the Internet</a:t>
            </a:r>
          </a:p>
          <a:p>
            <a:pPr lvl="1"/>
            <a:r>
              <a:rPr lang="en-US" dirty="0" smtClean="0"/>
              <a:t>16M texts</a:t>
            </a:r>
          </a:p>
          <a:p>
            <a:pPr lvl="1"/>
            <a:r>
              <a:rPr lang="en-US" dirty="0" smtClean="0"/>
              <a:t>156M emails</a:t>
            </a:r>
          </a:p>
          <a:p>
            <a:pPr lvl="1"/>
            <a:r>
              <a:rPr lang="en-US" dirty="0" smtClean="0"/>
              <a:t>900K </a:t>
            </a:r>
            <a:r>
              <a:rPr lang="en-US" dirty="0"/>
              <a:t>FB </a:t>
            </a:r>
            <a:r>
              <a:rPr lang="en-US" dirty="0" smtClean="0"/>
              <a:t>logins</a:t>
            </a:r>
          </a:p>
          <a:p>
            <a:pPr lvl="1"/>
            <a:r>
              <a:rPr lang="en-US" dirty="0" smtClean="0"/>
              <a:t>1.8M Snaps</a:t>
            </a:r>
          </a:p>
          <a:p>
            <a:pPr lvl="1"/>
            <a:r>
              <a:rPr lang="en-US" dirty="0" smtClean="0"/>
              <a:t>450K Tweets </a:t>
            </a:r>
          </a:p>
          <a:p>
            <a:pPr lvl="1"/>
            <a:r>
              <a:rPr lang="en-US" dirty="0" smtClean="0"/>
              <a:t>3.5M Google Searches</a:t>
            </a:r>
          </a:p>
          <a:p>
            <a:pPr lvl="1"/>
            <a:r>
              <a:rPr lang="en-US" dirty="0" smtClean="0"/>
              <a:t>1M tinder Swipes</a:t>
            </a:r>
          </a:p>
          <a:p>
            <a:pPr lvl="1"/>
            <a:r>
              <a:rPr lang="en-US" dirty="0" smtClean="0"/>
              <a:t>70K Hours of Netflix</a:t>
            </a:r>
          </a:p>
          <a:p>
            <a:pPr lvl="1"/>
            <a:r>
              <a:rPr lang="en-US" dirty="0" smtClean="0"/>
              <a:t>$751,000 Spent Online</a:t>
            </a:r>
          </a:p>
          <a:p>
            <a:pPr marL="457200" lvl="1" indent="0">
              <a:buNone/>
            </a:pPr>
            <a:endParaRPr lang="en-US" sz="1000" dirty="0"/>
          </a:p>
        </p:txBody>
      </p:sp>
      <p:pic>
        <p:nvPicPr>
          <p:cNvPr id="4" name="Shape 108" descr="Screen Shot 2017-06-07 at 2.52.36 P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53837" y="975167"/>
            <a:ext cx="7238163" cy="525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65" y="6230915"/>
            <a:ext cx="3450635" cy="3475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4774" y="5112328"/>
            <a:ext cx="40414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000" dirty="0" smtClean="0">
                <a:solidFill>
                  <a:schemeClr val="accent1"/>
                </a:solidFill>
              </a:rPr>
              <a:t>http://www.visualcapitalist.com/happens-internet-minute-2017/</a:t>
            </a:r>
            <a:endParaRPr 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7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 are created equal!</a:t>
            </a:r>
          </a:p>
          <a:p>
            <a:endParaRPr lang="en-US" dirty="0" smtClean="0"/>
          </a:p>
          <a:p>
            <a:r>
              <a:rPr lang="en-US" dirty="0" smtClean="0"/>
              <a:t>Qualitative </a:t>
            </a:r>
          </a:p>
          <a:p>
            <a:pPr lvl="1"/>
            <a:r>
              <a:rPr lang="en-US" dirty="0" smtClean="0"/>
              <a:t>Nominal </a:t>
            </a:r>
          </a:p>
          <a:p>
            <a:pPr lvl="1"/>
            <a:r>
              <a:rPr lang="en-US" dirty="0" smtClean="0"/>
              <a:t>Ordinal</a:t>
            </a:r>
          </a:p>
          <a:p>
            <a:endParaRPr lang="en-US" dirty="0" smtClean="0"/>
          </a:p>
          <a:p>
            <a:r>
              <a:rPr lang="en-US" dirty="0" smtClean="0"/>
              <a:t>Quantitative </a:t>
            </a:r>
          </a:p>
          <a:p>
            <a:pPr lvl="1"/>
            <a:r>
              <a:rPr lang="en-US" dirty="0" smtClean="0"/>
              <a:t>Numerical</a:t>
            </a:r>
          </a:p>
          <a:p>
            <a:pPr lvl="2"/>
            <a:r>
              <a:rPr lang="en-US" dirty="0" smtClean="0"/>
              <a:t>Discrete</a:t>
            </a:r>
          </a:p>
          <a:p>
            <a:pPr lvl="2"/>
            <a:r>
              <a:rPr lang="en-US" dirty="0" smtClean="0"/>
              <a:t>Continuous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Nominal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that can be counted, but not aggregated or ordered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States – Ohio, Kentucky, Indiana</a:t>
            </a:r>
          </a:p>
          <a:p>
            <a:pPr lvl="1"/>
            <a:r>
              <a:rPr lang="en-US" dirty="0" smtClean="0"/>
              <a:t>Eye Color –Blue, Brown, Green, Hazel</a:t>
            </a:r>
          </a:p>
          <a:p>
            <a:pPr lvl="1"/>
            <a:r>
              <a:rPr lang="en-US" dirty="0" smtClean="0"/>
              <a:t>Music Genre – Rock, Classical, Rap, Pop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0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Ordinal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can be </a:t>
            </a:r>
            <a:r>
              <a:rPr lang="en-US" dirty="0" smtClean="0"/>
              <a:t>counted</a:t>
            </a:r>
            <a:r>
              <a:rPr lang="en-US" dirty="0"/>
              <a:t> </a:t>
            </a:r>
            <a:r>
              <a:rPr lang="en-US" dirty="0" smtClean="0"/>
              <a:t>and ordered, but not aggregated.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pPr lvl="1"/>
            <a:r>
              <a:rPr lang="en-US" dirty="0" smtClean="0"/>
              <a:t>Quality – Poor, Average, Good, Excellent</a:t>
            </a:r>
          </a:p>
          <a:p>
            <a:pPr lvl="1"/>
            <a:r>
              <a:rPr lang="en-US" dirty="0" smtClean="0"/>
              <a:t>Sizes – Small, Medium, Large</a:t>
            </a:r>
          </a:p>
          <a:p>
            <a:pPr lvl="1"/>
            <a:r>
              <a:rPr lang="en-US" dirty="0" smtClean="0"/>
              <a:t>Letter Grades – A, B, C, D, F</a:t>
            </a:r>
          </a:p>
          <a:p>
            <a:pPr lvl="1"/>
            <a:r>
              <a:rPr lang="en-US" dirty="0"/>
              <a:t>Ranked Numbers – </a:t>
            </a:r>
            <a:r>
              <a:rPr lang="en-US" dirty="0" smtClean="0"/>
              <a:t>Position in a race (1</a:t>
            </a:r>
            <a:r>
              <a:rPr lang="en-US" baseline="30000" dirty="0" smtClean="0"/>
              <a:t>st</a:t>
            </a:r>
            <a:r>
              <a:rPr lang="en-US" dirty="0" smtClean="0"/>
              <a:t>, 2</a:t>
            </a:r>
            <a:r>
              <a:rPr lang="en-US" baseline="30000" dirty="0" smtClean="0"/>
              <a:t>nd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6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498" y="2101221"/>
            <a:ext cx="5320817" cy="3990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Numerical data can be counted, ordered, and aggregated.</a:t>
            </a:r>
          </a:p>
          <a:p>
            <a:pPr lvl="1"/>
            <a:r>
              <a:rPr lang="en-US" dirty="0" smtClean="0"/>
              <a:t>Two types of quantitative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Discrete </a:t>
            </a:r>
          </a:p>
          <a:p>
            <a:pPr lvl="2"/>
            <a:r>
              <a:rPr lang="en-US" dirty="0" smtClean="0"/>
              <a:t>Number of People</a:t>
            </a:r>
          </a:p>
          <a:p>
            <a:pPr lvl="2"/>
            <a:r>
              <a:rPr lang="en-US" dirty="0" smtClean="0"/>
              <a:t>Sampling –Hourly average temperature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Continuous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Elevation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Temperature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41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499" y="2101220"/>
            <a:ext cx="5320817" cy="3990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Numerical data can be counted, ordered, and aggregated.</a:t>
            </a:r>
          </a:p>
          <a:p>
            <a:pPr lvl="1"/>
            <a:r>
              <a:rPr lang="en-US" dirty="0" smtClean="0"/>
              <a:t>Two types of quantitative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Discrete 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Number of People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Sampling –Hourly average temperature</a:t>
            </a:r>
          </a:p>
          <a:p>
            <a:pPr lvl="1"/>
            <a:r>
              <a:rPr lang="en-US" dirty="0" smtClean="0"/>
              <a:t>Continuous</a:t>
            </a:r>
          </a:p>
          <a:p>
            <a:pPr lvl="2"/>
            <a:r>
              <a:rPr lang="en-US" dirty="0" smtClean="0"/>
              <a:t>Elevation</a:t>
            </a:r>
          </a:p>
          <a:p>
            <a:pPr lvl="2"/>
            <a:r>
              <a:rPr lang="en-US" dirty="0" smtClean="0"/>
              <a:t>Temperature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36" y="2101220"/>
            <a:ext cx="5320817" cy="39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6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82" y="365760"/>
            <a:ext cx="10834736" cy="60444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10754" y="6386277"/>
            <a:ext cx="2602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http://survivestatistics.com/variables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002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Why </a:t>
            </a:r>
            <a:r>
              <a:rPr lang="en-US" b="1" dirty="0"/>
              <a:t>We Visualize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</a:t>
            </a:r>
            <a:r>
              <a:rPr lang="en-US" b="1" dirty="0"/>
              <a:t>Data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39677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Primitive Data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Boolean:</a:t>
            </a:r>
          </a:p>
          <a:p>
            <a:pPr lvl="1"/>
            <a:r>
              <a:rPr lang="en-US" dirty="0" smtClean="0"/>
              <a:t> True (T) or False (F)</a:t>
            </a:r>
          </a:p>
          <a:p>
            <a:r>
              <a:rPr lang="en-US" dirty="0" smtClean="0"/>
              <a:t>Char:</a:t>
            </a:r>
          </a:p>
          <a:p>
            <a:pPr lvl="1"/>
            <a:r>
              <a:rPr lang="en-US" dirty="0" smtClean="0"/>
              <a:t>Characters and Strings – “A”, “Beta”, “There are different data types!”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Integers – (1, 2, 100)</a:t>
            </a:r>
          </a:p>
          <a:p>
            <a:r>
              <a:rPr lang="en-US" dirty="0" smtClean="0"/>
              <a:t>Float/Double:</a:t>
            </a:r>
          </a:p>
          <a:p>
            <a:pPr lvl="1"/>
            <a:r>
              <a:rPr lang="en-US" dirty="0" smtClean="0"/>
              <a:t> Decimal – (0.1, 0.2, 0.1352)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1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756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Four Basic Chart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2734924" cy="45552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dirty="0" smtClean="0"/>
              <a:t>Comparison 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Composition</a:t>
            </a:r>
          </a:p>
          <a:p>
            <a:pPr>
              <a:lnSpc>
                <a:spcPct val="125000"/>
              </a:lnSpc>
            </a:pPr>
            <a:r>
              <a:rPr lang="en-US" dirty="0"/>
              <a:t>Distribution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Relationship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822"/>
          <a:stretch/>
        </p:blipFill>
        <p:spPr>
          <a:xfrm>
            <a:off x="3965170" y="1534337"/>
            <a:ext cx="8027323" cy="42972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16139" y="6008917"/>
            <a:ext cx="337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excelcharts.com/classification-chart-types/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732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Enhancing Visualizations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 Dimensional Data</a:t>
            </a:r>
            <a:endParaRPr lang="en-US" dirty="0" smtClean="0"/>
          </a:p>
          <a:p>
            <a:pPr lvl="1"/>
            <a:r>
              <a:rPr lang="en-US" dirty="0" smtClean="0"/>
              <a:t>Length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2 </a:t>
            </a:r>
            <a:r>
              <a:rPr lang="en-US" dirty="0"/>
              <a:t>Dimensional Data</a:t>
            </a:r>
            <a:endParaRPr lang="en-US" dirty="0" smtClean="0"/>
          </a:p>
          <a:p>
            <a:pPr lvl="1"/>
            <a:r>
              <a:rPr lang="en-US" dirty="0" smtClean="0"/>
              <a:t>Position</a:t>
            </a:r>
          </a:p>
          <a:p>
            <a:pPr lvl="1"/>
            <a:endParaRPr lang="en-US" dirty="0" smtClean="0"/>
          </a:p>
          <a:p>
            <a:r>
              <a:rPr lang="en-US" dirty="0"/>
              <a:t>2</a:t>
            </a:r>
            <a:r>
              <a:rPr lang="en-US" dirty="0" smtClean="0"/>
              <a:t>+ Dimensional Data</a:t>
            </a:r>
          </a:p>
          <a:p>
            <a:pPr lvl="1"/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Color Hue/Saturation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Shape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366" y="3453925"/>
            <a:ext cx="1774114" cy="17821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69" y="3355127"/>
            <a:ext cx="1710214" cy="1782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66" y="1356967"/>
            <a:ext cx="1687218" cy="1917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7346"/>
          <a:stretch/>
        </p:blipFill>
        <p:spPr>
          <a:xfrm>
            <a:off x="8299222" y="1401509"/>
            <a:ext cx="1827961" cy="17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Comparison or Distribution of Groups</a:t>
            </a:r>
          </a:p>
          <a:p>
            <a:endParaRPr lang="en-US" dirty="0"/>
          </a:p>
          <a:p>
            <a:r>
              <a:rPr lang="en-US" dirty="0" smtClean="0"/>
              <a:t>Column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2" y="1753985"/>
            <a:ext cx="6367549" cy="47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1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Comparison or Distribution of Groups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Column</a:t>
            </a:r>
          </a:p>
          <a:p>
            <a:r>
              <a:rPr lang="en-US" dirty="0" smtClean="0"/>
              <a:t>Bar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2" y="1753985"/>
            <a:ext cx="6367549" cy="4775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151" y="1753984"/>
            <a:ext cx="6367550" cy="477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9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Comparison or Distribution of Groups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Column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Bar</a:t>
            </a:r>
          </a:p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850" y="1753985"/>
            <a:ext cx="6367550" cy="477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851" y="1753985"/>
            <a:ext cx="6367550" cy="4775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Distribution and Relationships between two or more variables</a:t>
            </a:r>
          </a:p>
          <a:p>
            <a:endParaRPr lang="en-US" dirty="0" smtClean="0"/>
          </a:p>
          <a:p>
            <a:r>
              <a:rPr lang="en-US" dirty="0" smtClean="0"/>
              <a:t>Scatter Plot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Bubble Chart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Relationships between </a:t>
            </a:r>
            <a:r>
              <a:rPr lang="en-US" dirty="0" smtClean="0"/>
              <a:t>two or more variables 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Scatter Plot</a:t>
            </a:r>
          </a:p>
          <a:p>
            <a:r>
              <a:rPr lang="en-US" dirty="0" smtClean="0"/>
              <a:t>Bubble Chart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367549" cy="47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 and Area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</a:t>
            </a:r>
            <a:r>
              <a:rPr lang="en-US" dirty="0" smtClean="0"/>
              <a:t>Relationships over continuous data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Line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Area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/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0537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 and Area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</a:t>
            </a:r>
            <a:r>
              <a:rPr lang="en-US" dirty="0" smtClean="0"/>
              <a:t>Relationships over continuous data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</a:t>
            </a:r>
          </a:p>
          <a:p>
            <a:r>
              <a:rPr lang="en-US" dirty="0" smtClean="0"/>
              <a:t>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0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/>
              <a:t>Boxplots 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Violin Graphs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395" y="1930546"/>
            <a:ext cx="1966378" cy="206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4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Boxplots </a:t>
            </a:r>
          </a:p>
          <a:p>
            <a:r>
              <a:rPr lang="en-US" dirty="0" smtClean="0"/>
              <a:t>Violin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1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Combined Charts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1753985"/>
            <a:ext cx="5276580" cy="468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4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3985"/>
            <a:ext cx="5231769" cy="4642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/>
              <a:t>Polar Coordinate Graph</a:t>
            </a:r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Combined 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6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27" y="1753985"/>
            <a:ext cx="6190247" cy="4642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700713" y="3167063"/>
            <a:ext cx="5895261" cy="4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700713" y="5376863"/>
            <a:ext cx="5895261" cy="4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5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/>
              <a:t>Combined </a:t>
            </a:r>
            <a:r>
              <a:rPr lang="en-US" dirty="0" smtClean="0"/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5755123" cy="498696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315200" y="4143375"/>
            <a:ext cx="952500" cy="7048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987097" y="4714190"/>
            <a:ext cx="952500" cy="7048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107534" y="3276578"/>
            <a:ext cx="219851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does these two areas tell you?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/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1753985"/>
            <a:ext cx="4888253" cy="433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/>
              <a:t>Geographic </a:t>
            </a:r>
            <a:r>
              <a:rPr lang="en-US" dirty="0" smtClean="0"/>
              <a:t>Map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89"/>
          <a:stretch/>
        </p:blipFill>
        <p:spPr>
          <a:xfrm>
            <a:off x="5175575" y="1753985"/>
            <a:ext cx="6379116" cy="366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4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94" t="8507" b="3751"/>
          <a:stretch/>
        </p:blipFill>
        <p:spPr>
          <a:xfrm>
            <a:off x="1837112" y="109055"/>
            <a:ext cx="9110751" cy="66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6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smtClean="0"/>
              <a:t>Data </a:t>
            </a:r>
            <a:r>
              <a:rPr lang="en-US" dirty="0"/>
              <a:t>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“Visualization transforms data into images that effectively and accurately represent information about the data.” 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sz="2200" dirty="0"/>
              <a:t>–Schroeder et al. The Visualization Toolkit, 2</a:t>
            </a:r>
            <a:r>
              <a:rPr lang="en-US" sz="2200" baseline="30000" dirty="0"/>
              <a:t>nd</a:t>
            </a:r>
            <a:r>
              <a:rPr lang="en-US" sz="2200" dirty="0"/>
              <a:t> ed. </a:t>
            </a:r>
            <a:r>
              <a:rPr lang="en-US" sz="2200" dirty="0" smtClean="0"/>
              <a:t>1998</a:t>
            </a:r>
          </a:p>
          <a:p>
            <a:endParaRPr lang="en-US" sz="2200" dirty="0" smtClean="0"/>
          </a:p>
          <a:p>
            <a:r>
              <a:rPr lang="en-US" dirty="0" smtClean="0"/>
              <a:t>“Data graphics visually display measured quantities by means of the combined use of points, lines, a coordinate system, numbers, symbols, words, shading, and color.”</a:t>
            </a:r>
          </a:p>
          <a:p>
            <a:pPr marL="0" indent="0">
              <a:buNone/>
            </a:pPr>
            <a:r>
              <a:rPr lang="en-US" sz="2200" dirty="0" smtClean="0"/>
              <a:t>	–Edward </a:t>
            </a:r>
            <a:r>
              <a:rPr lang="en-US" sz="2200" dirty="0" err="1" smtClean="0"/>
              <a:t>Tufte</a:t>
            </a:r>
            <a:r>
              <a:rPr lang="en-US" sz="2200" dirty="0" smtClean="0"/>
              <a:t> The Visual Display of Quantitative Information (2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Ed.)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31974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38831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Visualization 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78196"/>
            <a:ext cx="6570703" cy="5071985"/>
          </a:xfrm>
        </p:spPr>
        <p:txBody>
          <a:bodyPr numCol="3"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Free</a:t>
            </a:r>
            <a:r>
              <a:rPr lang="en-US" dirty="0" smtClean="0"/>
              <a:t>:</a:t>
            </a:r>
          </a:p>
          <a:p>
            <a:r>
              <a:rPr lang="en-US" dirty="0" smtClean="0"/>
              <a:t>Orange </a:t>
            </a:r>
          </a:p>
          <a:p>
            <a:r>
              <a:rPr lang="en-US" dirty="0" smtClean="0"/>
              <a:t>QGIS</a:t>
            </a:r>
          </a:p>
          <a:p>
            <a:r>
              <a:rPr lang="en-US" dirty="0" smtClean="0"/>
              <a:t>R</a:t>
            </a:r>
          </a:p>
          <a:p>
            <a:r>
              <a:rPr lang="en-US" dirty="0" smtClean="0"/>
              <a:t>Python</a:t>
            </a:r>
          </a:p>
          <a:p>
            <a:r>
              <a:rPr lang="en-US" dirty="0" smtClean="0"/>
              <a:t>Tableau (public)</a:t>
            </a:r>
          </a:p>
          <a:p>
            <a:r>
              <a:rPr lang="en-US" dirty="0" smtClean="0"/>
              <a:t>Java-Script</a:t>
            </a:r>
          </a:p>
          <a:p>
            <a:pPr lvl="1"/>
            <a:r>
              <a:rPr lang="en-US" dirty="0" smtClean="0"/>
              <a:t>D3 </a:t>
            </a:r>
          </a:p>
          <a:p>
            <a:pPr lvl="1"/>
            <a:r>
              <a:rPr lang="en-US" dirty="0" smtClean="0"/>
              <a:t>Leaflet</a:t>
            </a:r>
          </a:p>
          <a:p>
            <a:pPr lvl="1"/>
            <a:r>
              <a:rPr lang="en-US" dirty="0" smtClean="0"/>
              <a:t>Chartist</a:t>
            </a:r>
          </a:p>
          <a:p>
            <a:pPr lvl="1"/>
            <a:r>
              <a:rPr lang="en-US" dirty="0" err="1" smtClean="0"/>
              <a:t>Plotly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Cost:</a:t>
            </a:r>
          </a:p>
          <a:p>
            <a:r>
              <a:rPr lang="en-US" dirty="0" smtClean="0"/>
              <a:t>Excel</a:t>
            </a:r>
          </a:p>
          <a:p>
            <a:r>
              <a:rPr lang="en-US" dirty="0" smtClean="0"/>
              <a:t>Power BI (Microsoft</a:t>
            </a:r>
          </a:p>
          <a:p>
            <a:r>
              <a:rPr lang="en-US" dirty="0" smtClean="0"/>
              <a:t>Tableau (Desktop)</a:t>
            </a:r>
          </a:p>
          <a:p>
            <a:r>
              <a:rPr lang="en-US" dirty="0" smtClean="0"/>
              <a:t>SPSS</a:t>
            </a:r>
          </a:p>
          <a:p>
            <a:r>
              <a:rPr lang="en-US" dirty="0" smtClean="0"/>
              <a:t>SAS</a:t>
            </a:r>
          </a:p>
          <a:p>
            <a:r>
              <a:rPr lang="en-US" dirty="0" smtClean="0"/>
              <a:t>MATLAB</a:t>
            </a:r>
          </a:p>
          <a:p>
            <a:r>
              <a:rPr lang="en-US" dirty="0" smtClean="0"/>
              <a:t>ArcGIS</a:t>
            </a:r>
          </a:p>
          <a:p>
            <a:r>
              <a:rPr lang="en-US" dirty="0" smtClean="0"/>
              <a:t>Looker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406" y="1785828"/>
            <a:ext cx="1333500" cy="277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944" y="1717936"/>
            <a:ext cx="748290" cy="581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06" y="2496557"/>
            <a:ext cx="1596069" cy="471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68" y="2366074"/>
            <a:ext cx="1670271" cy="814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318" y="2455550"/>
            <a:ext cx="1479777" cy="828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217" y="3096811"/>
            <a:ext cx="1344811" cy="683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4752" y="3390417"/>
            <a:ext cx="1344010" cy="586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1741" y="1791926"/>
            <a:ext cx="1564629" cy="6338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1377" y="3908667"/>
            <a:ext cx="2327303" cy="8799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6749" y="4269756"/>
            <a:ext cx="1189706" cy="11897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7216" y="4480386"/>
            <a:ext cx="2053444" cy="5403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77562" y="3477957"/>
            <a:ext cx="1280201" cy="8865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0718" y="5245661"/>
            <a:ext cx="1690688" cy="724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1151" y="5133498"/>
            <a:ext cx="969113" cy="9691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74426" y="5184478"/>
            <a:ext cx="1100016" cy="122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he Right Tool for the Job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560547" cy="4555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Things to consider:</a:t>
            </a:r>
          </a:p>
          <a:p>
            <a:r>
              <a:rPr lang="en-US" dirty="0" smtClean="0"/>
              <a:t>What are your deliverables?</a:t>
            </a:r>
          </a:p>
          <a:p>
            <a:pPr lvl="1"/>
            <a:r>
              <a:rPr lang="en-US" dirty="0" smtClean="0"/>
              <a:t>Bar chart, analytical model, dashboard?</a:t>
            </a:r>
          </a:p>
          <a:p>
            <a:r>
              <a:rPr lang="en-US" dirty="0" smtClean="0"/>
              <a:t>Data size</a:t>
            </a:r>
          </a:p>
          <a:p>
            <a:r>
              <a:rPr lang="en-US" dirty="0" smtClean="0"/>
              <a:t>Cost </a:t>
            </a:r>
          </a:p>
          <a:p>
            <a:r>
              <a:rPr lang="en-US" dirty="0" smtClean="0"/>
              <a:t>Time</a:t>
            </a:r>
          </a:p>
          <a:p>
            <a:r>
              <a:rPr lang="en-US" dirty="0" smtClean="0"/>
              <a:t>Reproducibility</a:t>
            </a:r>
          </a:p>
          <a:p>
            <a:r>
              <a:rPr lang="en-US" dirty="0" smtClean="0"/>
              <a:t>Industry Standards </a:t>
            </a:r>
          </a:p>
          <a:p>
            <a:r>
              <a:rPr lang="en-US" dirty="0" smtClean="0"/>
              <a:t>Etc.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&gt;Kangal – A Turkish Concept Against Pirac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47" y="3770986"/>
            <a:ext cx="4800253" cy="2180928"/>
          </a:xfrm>
          <a:prstGeom prst="rect">
            <a:avLst/>
          </a:prstGeom>
        </p:spPr>
      </p:pic>
      <p:pic>
        <p:nvPicPr>
          <p:cNvPr id="8" name="Picture 7" descr="Volcanos and Canoes | Madang - Ples Bilong Mi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73"/>
          <a:stretch/>
        </p:blipFill>
        <p:spPr>
          <a:xfrm>
            <a:off x="6976147" y="1550626"/>
            <a:ext cx="4785395" cy="208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0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67519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/>
              <a:t>Layout Design </a:t>
            </a:r>
            <a:endParaRPr lang="en-US" dirty="0" smtClean="0"/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Axes</a:t>
            </a:r>
          </a:p>
          <a:p>
            <a:pPr lvl="1"/>
            <a:r>
              <a:rPr lang="en-US" dirty="0" smtClean="0"/>
              <a:t>Annotations</a:t>
            </a:r>
          </a:p>
          <a:p>
            <a:pPr lvl="1"/>
            <a:r>
              <a:rPr lang="en-US" dirty="0" smtClean="0"/>
              <a:t>Themes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0" y="1356967"/>
            <a:ext cx="6204411" cy="4653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548" y="1424394"/>
            <a:ext cx="6194073" cy="47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79" y="1351235"/>
            <a:ext cx="6055995" cy="4925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291"/>
          <a:stretch/>
        </p:blipFill>
        <p:spPr>
          <a:xfrm>
            <a:off x="5669279" y="1351235"/>
            <a:ext cx="6055995" cy="49202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/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Don’t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Fight Established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3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/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84174"/>
            <a:ext cx="4260115" cy="426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0" y="1623463"/>
            <a:ext cx="6197381" cy="4648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04111" y="6364335"/>
            <a:ext cx="29722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hlinkClick r:id="rId4"/>
              </a:rPr>
              <a:t>www.edrawsoft.com/templates/pdf/color-wheel.pdf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8104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/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6" y="1536633"/>
            <a:ext cx="5859411" cy="2648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2913" y="1180407"/>
            <a:ext cx="6682723" cy="3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698" y="1327872"/>
            <a:ext cx="3368045" cy="33563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896" y="1275774"/>
            <a:ext cx="6100755" cy="48160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84916" y="5951785"/>
            <a:ext cx="36387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hlinkClick r:id="rId5"/>
              </a:rPr>
              <a:t>https://socialh.com/choosing-colors-for-your-business-or-website/</a:t>
            </a:r>
            <a:r>
              <a:rPr lang="en-US" sz="1000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471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 Compliance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863902" cy="4555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Red-Green</a:t>
            </a:r>
          </a:p>
          <a:p>
            <a:r>
              <a:rPr lang="en-US" b="1" dirty="0" smtClean="0"/>
              <a:t>Deuteranomaly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Yellow </a:t>
            </a:r>
            <a:r>
              <a:rPr lang="en-US" dirty="0"/>
              <a:t>and green appear </a:t>
            </a:r>
            <a:r>
              <a:rPr lang="en-US" dirty="0" smtClean="0"/>
              <a:t>redder</a:t>
            </a:r>
          </a:p>
          <a:p>
            <a:pPr lvl="1"/>
            <a:r>
              <a:rPr lang="en-US" dirty="0" smtClean="0"/>
              <a:t>Difficult </a:t>
            </a:r>
            <a:r>
              <a:rPr lang="en-US" dirty="0"/>
              <a:t>to tell violet from blue. </a:t>
            </a:r>
            <a:endParaRPr lang="en-US" dirty="0" smtClean="0"/>
          </a:p>
          <a:p>
            <a:pPr lvl="1"/>
            <a:r>
              <a:rPr lang="en-US" dirty="0" smtClean="0"/>
              <a:t>Most </a:t>
            </a:r>
            <a:r>
              <a:rPr lang="en-US" dirty="0"/>
              <a:t>common </a:t>
            </a:r>
            <a:r>
              <a:rPr lang="en-US" dirty="0" smtClean="0"/>
              <a:t>affecting ~5% of males</a:t>
            </a:r>
            <a:endParaRPr lang="en-US" b="1" dirty="0" smtClean="0"/>
          </a:p>
          <a:p>
            <a:r>
              <a:rPr lang="en-US" b="1" dirty="0" err="1" smtClean="0"/>
              <a:t>Protanopia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Red </a:t>
            </a:r>
            <a:r>
              <a:rPr lang="en-US" dirty="0"/>
              <a:t>appears as black. </a:t>
            </a:r>
            <a:endParaRPr lang="en-US" dirty="0" smtClean="0"/>
          </a:p>
          <a:p>
            <a:pPr lvl="1"/>
            <a:r>
              <a:rPr lang="en-US" dirty="0" smtClean="0"/>
              <a:t>Certain </a:t>
            </a:r>
            <a:r>
              <a:rPr lang="en-US" dirty="0"/>
              <a:t>shades of orange, yellow, and green all appear as yellow. </a:t>
            </a:r>
            <a:endParaRPr lang="en-US" dirty="0" smtClean="0"/>
          </a:p>
          <a:p>
            <a:pPr lvl="1"/>
            <a:r>
              <a:rPr lang="en-US" dirty="0" smtClean="0"/>
              <a:t>Affects ~1% </a:t>
            </a:r>
            <a:r>
              <a:rPr lang="en-US" dirty="0"/>
              <a:t>of males.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Blue-Yellow</a:t>
            </a:r>
            <a:endParaRPr lang="en-US" dirty="0"/>
          </a:p>
          <a:p>
            <a:r>
              <a:rPr lang="en-US" b="1" dirty="0" err="1" smtClean="0"/>
              <a:t>Tritanopia</a:t>
            </a:r>
            <a:endParaRPr lang="en-US" dirty="0" smtClean="0"/>
          </a:p>
          <a:p>
            <a:pPr lvl="1"/>
            <a:r>
              <a:rPr lang="en-US" dirty="0" smtClean="0"/>
              <a:t>Blue </a:t>
            </a:r>
            <a:r>
              <a:rPr lang="en-US" dirty="0"/>
              <a:t>appears </a:t>
            </a:r>
            <a:r>
              <a:rPr lang="en-US" dirty="0" smtClean="0"/>
              <a:t>green</a:t>
            </a:r>
          </a:p>
          <a:p>
            <a:pPr lvl="1"/>
            <a:r>
              <a:rPr lang="en-US" dirty="0" smtClean="0"/>
              <a:t>Yellow </a:t>
            </a:r>
            <a:r>
              <a:rPr lang="en-US" dirty="0"/>
              <a:t>appears violet or light </a:t>
            </a:r>
            <a:r>
              <a:rPr lang="en-US" dirty="0" smtClean="0"/>
              <a:t>grey</a:t>
            </a:r>
          </a:p>
          <a:p>
            <a:pPr lvl="1"/>
            <a:r>
              <a:rPr lang="en-US" dirty="0" smtClean="0"/>
              <a:t>Extremely </a:t>
            </a:r>
            <a:r>
              <a:rPr lang="en-US" dirty="0"/>
              <a:t>rare </a:t>
            </a:r>
            <a:r>
              <a:rPr lang="en-US" dirty="0" smtClean="0"/>
              <a:t>affecting </a:t>
            </a:r>
            <a:r>
              <a:rPr lang="en-US" dirty="0"/>
              <a:t>males and females equally.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820" y="1356967"/>
            <a:ext cx="4852580" cy="48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7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 smtClean="0"/>
              <a:t>Scales, Distortion, Chart Types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6" y="1536633"/>
            <a:ext cx="5859411" cy="2648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2913" y="1180407"/>
            <a:ext cx="6682723" cy="3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479531" y="1536633"/>
            <a:ext cx="5856669" cy="3596153"/>
            <a:chOff x="5861863" y="1536633"/>
            <a:chExt cx="5856669" cy="359615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830" y="1536633"/>
              <a:ext cx="5791702" cy="339576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861863" y="4886565"/>
              <a:ext cx="394681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000" dirty="0">
                  <a:hlinkClick r:id="rId4"/>
                </a:rPr>
                <a:t>http://</a:t>
              </a:r>
              <a:r>
                <a:rPr lang="en-US" sz="1000" dirty="0" smtClean="0">
                  <a:hlinkClick r:id="rId4"/>
                </a:rPr>
                <a:t>www.businessinsider.com/the-27-worst-charts-of-all-time-2013-6</a:t>
              </a:r>
              <a:r>
                <a:rPr lang="en-US" sz="1000" dirty="0" smtClean="0"/>
                <a:t> </a:t>
              </a:r>
              <a:endParaRPr lang="en-US" sz="1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12387" y="1509828"/>
            <a:ext cx="5983773" cy="3795045"/>
            <a:chOff x="5437204" y="1540963"/>
            <a:chExt cx="5983773" cy="3795045"/>
          </a:xfrm>
        </p:grpSpPr>
        <p:pic>
          <p:nvPicPr>
            <p:cNvPr id="11" name="Content Placeholder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204" y="1540963"/>
              <a:ext cx="5983773" cy="3553155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805749" y="5089787"/>
              <a:ext cx="39201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http://flowingdata.com/2014/04/04/fox-news-bar-chart-gets-it-wrong/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400160" y="1509828"/>
            <a:ext cx="6497946" cy="4123040"/>
            <a:chOff x="5400160" y="1509828"/>
            <a:chExt cx="6497946" cy="41230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9531" y="1509828"/>
              <a:ext cx="6418575" cy="387681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400160" y="5386647"/>
              <a:ext cx="395165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http://www.businessinsider.com/the-27-worst-charts-of-all-time-2013-6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269694" y="1478387"/>
            <a:ext cx="6838247" cy="4154481"/>
            <a:chOff x="5269694" y="1478387"/>
            <a:chExt cx="6838247" cy="415448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9695" y="1478387"/>
              <a:ext cx="6838246" cy="390826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269694" y="5386647"/>
              <a:ext cx="40821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https://eagereyes.org/blog/2008/linear-vs-quadratic-change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10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</a:t>
            </a:r>
            <a:r>
              <a:rPr lang="en-US" dirty="0" smtClean="0"/>
              <a:t>is </a:t>
            </a:r>
            <a:r>
              <a:rPr lang="en-US" dirty="0" smtClean="0"/>
              <a:t>Data Visualization Important?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498201"/>
            <a:ext cx="11360800" cy="4664249"/>
          </a:xfrm>
        </p:spPr>
        <p:txBody>
          <a:bodyPr/>
          <a:lstStyle/>
          <a:p>
            <a:r>
              <a:rPr lang="en-US" dirty="0"/>
              <a:t>A picture is worth a 1,000 words (observations)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200" dirty="0"/>
              <a:t>–Tess Flanders 1911</a:t>
            </a:r>
            <a:endParaRPr lang="en" sz="2200" dirty="0"/>
          </a:p>
          <a:p>
            <a:endParaRPr lang="en" dirty="0"/>
          </a:p>
        </p:txBody>
      </p:sp>
      <p:sp>
        <p:nvSpPr>
          <p:cNvPr id="5" name="Right Arrow 4"/>
          <p:cNvSpPr/>
          <p:nvPr/>
        </p:nvSpPr>
        <p:spPr>
          <a:xfrm>
            <a:off x="6358003" y="4951288"/>
            <a:ext cx="1023699" cy="496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863" y="2934117"/>
            <a:ext cx="4183537" cy="3627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624"/>
          <a:stretch/>
        </p:blipFill>
        <p:spPr>
          <a:xfrm>
            <a:off x="415600" y="4236525"/>
            <a:ext cx="5572125" cy="19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1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977" y="1693892"/>
            <a:ext cx="7568045" cy="45488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Example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11977" y="6242771"/>
            <a:ext cx="7568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616161"/>
                </a:solidFill>
              </a:rPr>
              <a:t>Data from: Briney, K., </a:t>
            </a:r>
            <a:r>
              <a:rPr lang="en-US" sz="900" dirty="0" err="1">
                <a:solidFill>
                  <a:srgbClr val="616161"/>
                </a:solidFill>
              </a:rPr>
              <a:t>Goben</a:t>
            </a:r>
            <a:r>
              <a:rPr lang="en-US" sz="900" dirty="0">
                <a:solidFill>
                  <a:srgbClr val="616161"/>
                </a:solidFill>
              </a:rPr>
              <a:t>, A., &amp; </a:t>
            </a:r>
            <a:r>
              <a:rPr lang="en-US" sz="900" dirty="0" err="1">
                <a:solidFill>
                  <a:srgbClr val="616161"/>
                </a:solidFill>
              </a:rPr>
              <a:t>Zilinski</a:t>
            </a:r>
            <a:r>
              <a:rPr lang="en-US" sz="900" dirty="0">
                <a:solidFill>
                  <a:srgbClr val="616161"/>
                </a:solidFill>
              </a:rPr>
              <a:t>, L. (2015). Do You Have an Institutional Data Policy? A Review of the Current Landscape of Library Data Services and Institutional Data Policies. </a:t>
            </a:r>
            <a:r>
              <a:rPr lang="en-US" sz="900" i="1" dirty="0">
                <a:solidFill>
                  <a:srgbClr val="616161"/>
                </a:solidFill>
              </a:rPr>
              <a:t>Journal of Librarianship and Scholarly Communication</a:t>
            </a:r>
            <a:r>
              <a:rPr lang="en-US" sz="900" dirty="0">
                <a:solidFill>
                  <a:srgbClr val="616161"/>
                </a:solidFill>
              </a:rPr>
              <a:t>, </a:t>
            </a:r>
            <a:r>
              <a:rPr lang="en-US" sz="900" i="1" dirty="0">
                <a:solidFill>
                  <a:srgbClr val="616161"/>
                </a:solidFill>
              </a:rPr>
              <a:t>3</a:t>
            </a:r>
            <a:r>
              <a:rPr lang="en-US" sz="900" dirty="0">
                <a:solidFill>
                  <a:srgbClr val="616161"/>
                </a:solidFill>
              </a:rPr>
              <a:t>(2), eP1232. DOI: </a:t>
            </a:r>
            <a:r>
              <a:rPr lang="en-US" sz="900" dirty="0">
                <a:solidFill>
                  <a:srgbClr val="333333"/>
                </a:solidFill>
              </a:rPr>
              <a:t>http://doi.org/10.7710/2162-3309.1232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0599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353" y="1825625"/>
            <a:ext cx="5564447" cy="3344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Your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/>
          <a:lstStyle/>
          <a:p>
            <a:r>
              <a:rPr lang="en-US" dirty="0"/>
              <a:t>Write the main message as chart title</a:t>
            </a:r>
          </a:p>
          <a:p>
            <a:pPr lvl="1"/>
            <a:r>
              <a:rPr lang="en-US" dirty="0"/>
              <a:t>Subtitle can add further clarification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51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16" y="1825625"/>
            <a:ext cx="5564447" cy="3344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Only the Important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/>
          <a:lstStyle/>
          <a:p>
            <a:r>
              <a:rPr lang="en-US" dirty="0"/>
              <a:t>Pick 1-3 things to highlight </a:t>
            </a:r>
            <a:r>
              <a:rPr lang="en-US" b="1" i="1" dirty="0"/>
              <a:t>or pick a different chart</a:t>
            </a:r>
          </a:p>
          <a:p>
            <a:r>
              <a:rPr lang="en-US" dirty="0"/>
              <a:t>Remember your </a:t>
            </a:r>
            <a:r>
              <a:rPr lang="en-US" dirty="0" smtClean="0"/>
              <a:t>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61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16" y="1825624"/>
            <a:ext cx="5564447" cy="3346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Good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color sparingly/to highlight</a:t>
            </a:r>
          </a:p>
          <a:p>
            <a:pPr lvl="1"/>
            <a:r>
              <a:rPr lang="en-US" dirty="0"/>
              <a:t>Grey is your friend</a:t>
            </a:r>
          </a:p>
          <a:p>
            <a:r>
              <a:rPr lang="en-US" dirty="0"/>
              <a:t>Related things have related </a:t>
            </a:r>
            <a:br>
              <a:rPr lang="en-US" dirty="0"/>
            </a:br>
            <a:r>
              <a:rPr lang="en-US" dirty="0"/>
              <a:t>colors</a:t>
            </a:r>
          </a:p>
          <a:p>
            <a:pPr lvl="1"/>
            <a:r>
              <a:rPr lang="en-US" dirty="0"/>
              <a:t>Be consistent</a:t>
            </a:r>
          </a:p>
          <a:p>
            <a:r>
              <a:rPr lang="en-US" dirty="0"/>
              <a:t>Avoid</a:t>
            </a:r>
          </a:p>
          <a:p>
            <a:pPr lvl="1"/>
            <a:r>
              <a:rPr lang="en-US" dirty="0"/>
              <a:t>Pairing red and green (colorblind)</a:t>
            </a:r>
          </a:p>
          <a:p>
            <a:pPr lvl="1"/>
            <a:r>
              <a:rPr lang="en-US" dirty="0"/>
              <a:t>Pink for women, blue for men</a:t>
            </a:r>
          </a:p>
          <a:p>
            <a:r>
              <a:rPr lang="en-US" dirty="0"/>
              <a:t>Check: print in black and white!</a:t>
            </a:r>
          </a:p>
        </p:txBody>
      </p:sp>
    </p:spTree>
    <p:extLst>
      <p:ext uri="{BB962C8B-B14F-4D97-AF65-F5344CB8AC3E}">
        <p14:creationId xmlns:p14="http://schemas.microsoft.com/office/powerpoint/2010/main" val="3428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16" y="1825623"/>
            <a:ext cx="5564447" cy="3346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</a:t>
            </a:r>
            <a:r>
              <a:rPr lang="en-US" dirty="0" smtClean="0"/>
              <a:t>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>
            <a:normAutofit/>
          </a:bodyPr>
          <a:lstStyle/>
          <a:p>
            <a:r>
              <a:rPr lang="en-US" dirty="0"/>
              <a:t>Others don’t care about original order</a:t>
            </a:r>
          </a:p>
          <a:p>
            <a:r>
              <a:rPr lang="en-US" dirty="0"/>
              <a:t>Sort order visually</a:t>
            </a:r>
          </a:p>
          <a:p>
            <a:pPr lvl="1"/>
            <a:r>
              <a:rPr lang="en-US" dirty="0"/>
              <a:t>Caveats for time data, etc.</a:t>
            </a:r>
          </a:p>
        </p:txBody>
      </p:sp>
    </p:spTree>
    <p:extLst>
      <p:ext uri="{BB962C8B-B14F-4D97-AF65-F5344CB8AC3E}">
        <p14:creationId xmlns:p14="http://schemas.microsoft.com/office/powerpoint/2010/main" val="1829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15" y="1825623"/>
            <a:ext cx="5440485" cy="3270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Eliminate Junk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>
            <a:normAutofit/>
          </a:bodyPr>
          <a:lstStyle/>
          <a:p>
            <a:r>
              <a:rPr lang="en-US" dirty="0"/>
              <a:t>Delete legends</a:t>
            </a:r>
          </a:p>
          <a:p>
            <a:r>
              <a:rPr lang="en-US" dirty="0"/>
              <a:t>Remove axis lines</a:t>
            </a:r>
          </a:p>
          <a:p>
            <a:r>
              <a:rPr lang="en-US" dirty="0"/>
              <a:t>Remove or trim axis numbers</a:t>
            </a:r>
          </a:p>
          <a:p>
            <a:r>
              <a:rPr lang="en-US" dirty="0"/>
              <a:t>Condense data categories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. Positive and negative responses instead of 5-value Likert scale</a:t>
            </a:r>
          </a:p>
        </p:txBody>
      </p:sp>
    </p:spTree>
    <p:extLst>
      <p:ext uri="{BB962C8B-B14F-4D97-AF65-F5344CB8AC3E}">
        <p14:creationId xmlns:p14="http://schemas.microsoft.com/office/powerpoint/2010/main" val="32167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14" y="1825622"/>
            <a:ext cx="5440485" cy="3270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Strategic 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>
            <a:normAutofit/>
          </a:bodyPr>
          <a:lstStyle/>
          <a:p>
            <a:r>
              <a:rPr lang="en-US" dirty="0"/>
              <a:t>Legend</a:t>
            </a:r>
          </a:p>
          <a:p>
            <a:pPr lvl="1"/>
            <a:r>
              <a:rPr lang="en-US" dirty="0"/>
              <a:t>Put series name right next to the data on the plot</a:t>
            </a:r>
          </a:p>
          <a:p>
            <a:r>
              <a:rPr lang="en-US" dirty="0"/>
              <a:t>Axis numbers</a:t>
            </a:r>
          </a:p>
          <a:p>
            <a:pPr lvl="1"/>
            <a:r>
              <a:rPr lang="en-US" dirty="0"/>
              <a:t>Label data directly</a:t>
            </a:r>
          </a:p>
        </p:txBody>
      </p:sp>
    </p:spTree>
    <p:extLst>
      <p:ext uri="{BB962C8B-B14F-4D97-AF65-F5344CB8AC3E}">
        <p14:creationId xmlns:p14="http://schemas.microsoft.com/office/powerpoint/2010/main" val="10968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825621"/>
            <a:ext cx="5440485" cy="3270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8" y="1825621"/>
            <a:ext cx="5440484" cy="327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1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Improvement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Start with your message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Highlight only the important data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Pick good colors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Order </a:t>
            </a:r>
            <a:r>
              <a:rPr lang="en-US" dirty="0" smtClean="0"/>
              <a:t>matters</a:t>
            </a: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Eliminate junk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Add strategic </a:t>
            </a:r>
            <a:r>
              <a:rPr lang="en-US" dirty="0" smtClean="0"/>
              <a:t>labels</a:t>
            </a:r>
            <a:endParaRPr lang="en-US" dirty="0"/>
          </a:p>
        </p:txBody>
      </p:sp>
      <p:pic>
        <p:nvPicPr>
          <p:cNvPr id="4" name="bDbJBWvonVI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27022" y="1825625"/>
            <a:ext cx="4926778" cy="277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4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Visualizations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63652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Tableau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D3.js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73978" y="1825625"/>
            <a:ext cx="75798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hlinkClick r:id="rId2"/>
              </a:rPr>
              <a:t>https://public.tableau.com/en-us/s/gallery/march-madness</a:t>
            </a:r>
            <a:r>
              <a:rPr lang="en-US" sz="2000" dirty="0" smtClean="0"/>
              <a:t> </a:t>
            </a:r>
          </a:p>
          <a:p>
            <a:r>
              <a:rPr lang="en-US" sz="2000" dirty="0" smtClean="0">
                <a:hlinkClick r:id="rId3"/>
              </a:rPr>
              <a:t>https://samples.dundas.com/Dashboard/c82402e9-02ab-49f5-ba90-33513c82020b?e=false&amp;vo=viewonly</a:t>
            </a:r>
            <a:r>
              <a:rPr lang="en-US" sz="2000" dirty="0" smtClean="0"/>
              <a:t> </a:t>
            </a:r>
          </a:p>
          <a:p>
            <a:r>
              <a:rPr lang="en-US" sz="2000" dirty="0" smtClean="0">
                <a:hlinkClick r:id="rId4"/>
              </a:rPr>
              <a:t>http://www.vizwiz.com/2017/12/help-desk-performance.html</a:t>
            </a:r>
            <a:r>
              <a:rPr lang="en-US" sz="2000" dirty="0" smtClean="0"/>
              <a:t> </a:t>
            </a:r>
          </a:p>
          <a:p>
            <a:r>
              <a:rPr lang="en-US" sz="2000" dirty="0" smtClean="0">
                <a:hlinkClick r:id="rId5"/>
              </a:rPr>
              <a:t>https://public.tableau.com/en-us/s/blog/2016/12/readers-choice-top-5-vizzes-2016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2640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/>
              <a:t>Before You Start</a:t>
            </a:r>
            <a:endParaRPr lang="en" dirty="0"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232" y="671917"/>
            <a:ext cx="4641435" cy="551416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6639233" y="6227767"/>
            <a:ext cx="5552800" cy="4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1000" i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Infographics </a:t>
            </a:r>
            <a:r>
              <a:rPr lang="en" sz="10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The Power of Visual Storytelling</a:t>
            </a:r>
            <a:r>
              <a:rPr lang="en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by Lankow, Jason, Crooks, Ross, Ritchie, Josh 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415600" y="1548008"/>
            <a:ext cx="5832400" cy="3761983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 smtClean="0">
                <a:ea typeface="Roboto"/>
                <a:cs typeface="Roboto"/>
                <a:sym typeface="Roboto"/>
              </a:rPr>
              <a:t>Who </a:t>
            </a:r>
            <a:r>
              <a:rPr lang="en" sz="2400" dirty="0">
                <a:ea typeface="Roboto"/>
                <a:cs typeface="Roboto"/>
                <a:sym typeface="Roboto"/>
              </a:rPr>
              <a:t>is the audience?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is the purpose or goal?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is the story?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are the </a:t>
            </a:r>
            <a:r>
              <a:rPr lang="en" sz="2400" dirty="0" smtClean="0">
                <a:ea typeface="Roboto"/>
                <a:cs typeface="Roboto"/>
                <a:sym typeface="Roboto"/>
              </a:rPr>
              <a:t>standards </a:t>
            </a:r>
            <a:r>
              <a:rPr lang="en" sz="2400" dirty="0">
                <a:ea typeface="Roboto"/>
                <a:cs typeface="Roboto"/>
                <a:sym typeface="Roboto"/>
              </a:rPr>
              <a:t>or conventions</a:t>
            </a:r>
            <a:r>
              <a:rPr lang="en" sz="2400" dirty="0" smtClean="0">
                <a:ea typeface="Roboto"/>
                <a:cs typeface="Roboto"/>
                <a:sym typeface="Roboto"/>
              </a:rPr>
              <a:t>?   </a:t>
            </a:r>
            <a:endParaRPr lang="en" sz="2400" dirty="0"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753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Visualizations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63652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Tableau</a:t>
            </a:r>
          </a:p>
          <a:p>
            <a:r>
              <a:rPr lang="en-US" dirty="0" smtClean="0"/>
              <a:t>D3.js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23607" y="1825625"/>
            <a:ext cx="7579821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mbostock.github.io/d3/talk/20111116/bundle.html</a:t>
            </a:r>
            <a:endParaRPr lang="en-US" sz="2000" dirty="0" smtClean="0"/>
          </a:p>
          <a:p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mbostock.github.io/d3/talk/20111116/airports-all.html</a:t>
            </a:r>
            <a:r>
              <a:rPr lang="en-US" sz="2000" dirty="0" smtClean="0"/>
              <a:t> </a:t>
            </a:r>
          </a:p>
          <a:p>
            <a:r>
              <a:rPr lang="en-US" sz="2000" dirty="0">
                <a:hlinkClick r:id="rId4"/>
              </a:rPr>
              <a:t>http://animateddata.co.uk/lab/d3-tree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mbostock.github.io/d3/talk/20111116/iris-parallel.html</a:t>
            </a:r>
            <a:endParaRPr lang="en-US" sz="2000" dirty="0" smtClean="0"/>
          </a:p>
          <a:p>
            <a:pPr lvl="1"/>
            <a:endParaRPr lang="en-US" sz="1600" dirty="0" smtClean="0">
              <a:hlinkClick r:id="rId6"/>
            </a:endParaRPr>
          </a:p>
          <a:p>
            <a:pPr lvl="1"/>
            <a:endParaRPr lang="en-US" sz="1600" dirty="0">
              <a:hlinkClick r:id="rId6"/>
            </a:endParaRPr>
          </a:p>
          <a:p>
            <a:pPr lvl="1"/>
            <a:endParaRPr lang="en-US" sz="1600" dirty="0" smtClean="0">
              <a:hlinkClick r:id="rId6"/>
            </a:endParaRPr>
          </a:p>
          <a:p>
            <a:pPr lvl="1"/>
            <a:endParaRPr lang="en-US" sz="1600" dirty="0">
              <a:hlinkClick r:id="rId6"/>
            </a:endParaRPr>
          </a:p>
          <a:p>
            <a:pPr lvl="1"/>
            <a:endParaRPr lang="en-US" sz="1600" dirty="0" smtClean="0">
              <a:hlinkClick r:id="rId6"/>
            </a:endParaRPr>
          </a:p>
          <a:p>
            <a:pPr lvl="1"/>
            <a:endParaRPr lang="en-US" sz="1600" dirty="0">
              <a:hlinkClick r:id="rId6"/>
            </a:endParaRPr>
          </a:p>
          <a:p>
            <a:pPr lvl="1"/>
            <a:endParaRPr lang="en-US" sz="1600" dirty="0" smtClean="0">
              <a:hlinkClick r:id="rId6"/>
            </a:endParaRPr>
          </a:p>
          <a:p>
            <a:pPr lvl="1"/>
            <a:endParaRPr lang="en-US" sz="1600" dirty="0">
              <a:hlinkClick r:id="rId6"/>
            </a:endParaRPr>
          </a:p>
          <a:p>
            <a:pPr lvl="1"/>
            <a:r>
              <a:rPr lang="en-US" sz="1600" dirty="0" smtClean="0">
                <a:hlinkClick r:id="rId6"/>
              </a:rPr>
              <a:t>https</a:t>
            </a:r>
            <a:r>
              <a:rPr lang="en-US" sz="1600" dirty="0">
                <a:hlinkClick r:id="rId6"/>
              </a:rPr>
              <a:t>://</a:t>
            </a:r>
            <a:r>
              <a:rPr lang="en-US" sz="1600" dirty="0" smtClean="0">
                <a:hlinkClick r:id="rId6"/>
              </a:rPr>
              <a:t>github.com/d3/d3/wiki/gallery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62990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 smtClean="0"/>
              <a:t>Online Resources: </a:t>
            </a:r>
            <a:endParaRPr lang="en-US" b="1" dirty="0" smtClean="0">
              <a:hlinkClick r:id="rId2"/>
            </a:endParaRPr>
          </a:p>
          <a:p>
            <a:pPr lvl="1"/>
            <a:r>
              <a:rPr lang="en-US" u="sng" dirty="0" smtClean="0">
                <a:hlinkClick r:id="rId2"/>
              </a:rPr>
              <a:t>http</a:t>
            </a:r>
            <a:r>
              <a:rPr lang="en-US" u="sng" dirty="0">
                <a:hlinkClick r:id="rId2"/>
              </a:rPr>
              <a:t>://datavizproject.com</a:t>
            </a:r>
            <a:r>
              <a:rPr lang="en-US" u="sng" dirty="0" smtClean="0">
                <a:hlinkClick r:id="rId2"/>
              </a:rPr>
              <a:t>/</a:t>
            </a:r>
            <a:endParaRPr lang="en-US" u="sng" dirty="0" smtClean="0"/>
          </a:p>
          <a:p>
            <a:pPr lvl="1"/>
            <a:r>
              <a:rPr lang="en-US" dirty="0">
                <a:hlinkClick r:id="rId3"/>
              </a:rPr>
              <a:t>http://flowingdata.com</a:t>
            </a:r>
            <a:r>
              <a:rPr lang="en-US" dirty="0"/>
              <a:t>  </a:t>
            </a:r>
          </a:p>
          <a:p>
            <a:pPr lvl="1"/>
            <a:r>
              <a:rPr lang="en-US" dirty="0">
                <a:hlinkClick r:id="rId4"/>
              </a:rPr>
              <a:t>http://www.dailyinfographic.com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http://www.informationisbeautiful.net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6"/>
              </a:rPr>
              <a:t>https://datavizcatalogue.com/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7"/>
              </a:rPr>
              <a:t>http://www.datacarpentry.org/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8"/>
              </a:rPr>
              <a:t>Grammar of Graphics</a:t>
            </a:r>
            <a:r>
              <a:rPr lang="en-US" dirty="0"/>
              <a:t> (Hadley </a:t>
            </a:r>
            <a:r>
              <a:rPr lang="en-US" dirty="0" smtClean="0"/>
              <a:t>Wickham)</a:t>
            </a:r>
          </a:p>
          <a:p>
            <a:pPr lvl="1"/>
            <a:endParaRPr lang="en-US" b="1" dirty="0"/>
          </a:p>
          <a:p>
            <a:pPr marL="457200" lvl="1" indent="0">
              <a:buNone/>
            </a:pPr>
            <a:r>
              <a:rPr lang="en-US" b="1" dirty="0" smtClean="0"/>
              <a:t>Future Workshops: </a:t>
            </a:r>
          </a:p>
          <a:p>
            <a:pPr marL="457200" lvl="1" indent="0">
              <a:buNone/>
            </a:pPr>
            <a:r>
              <a:rPr lang="en-US" dirty="0" smtClean="0"/>
              <a:t>Introduction </a:t>
            </a:r>
            <a:r>
              <a:rPr lang="en-US" dirty="0"/>
              <a:t>To Data Visualization </a:t>
            </a:r>
            <a:r>
              <a:rPr lang="en-US" dirty="0" smtClean="0"/>
              <a:t>in </a:t>
            </a:r>
            <a:r>
              <a:rPr lang="en-US" dirty="0"/>
              <a:t>R </a:t>
            </a:r>
            <a:r>
              <a:rPr lang="en-US" dirty="0" smtClean="0"/>
              <a:t>with GGplot2</a:t>
            </a:r>
          </a:p>
          <a:p>
            <a:pPr marL="457200" lvl="1" indent="0" fontAlgn="t">
              <a:buNone/>
            </a:pPr>
            <a:r>
              <a:rPr lang="en-US" dirty="0" smtClean="0"/>
              <a:t>When: </a:t>
            </a:r>
            <a:r>
              <a:rPr lang="en-US" b="1" i="1" dirty="0" smtClean="0"/>
              <a:t>Thursday</a:t>
            </a:r>
            <a:r>
              <a:rPr lang="en-US" b="1" i="1" dirty="0"/>
              <a:t>, June 21, </a:t>
            </a:r>
            <a:r>
              <a:rPr lang="en-US" b="1" i="1" dirty="0" smtClean="0"/>
              <a:t>2018 </a:t>
            </a:r>
            <a:r>
              <a:rPr lang="en-US" dirty="0" smtClean="0"/>
              <a:t>From</a:t>
            </a:r>
            <a:r>
              <a:rPr lang="en-US" dirty="0"/>
              <a:t> 1:00 PM to 2:30 PM</a:t>
            </a:r>
          </a:p>
          <a:p>
            <a:pPr marL="457200" lvl="1" indent="0">
              <a:buNone/>
            </a:pPr>
            <a:r>
              <a:rPr lang="en-US" dirty="0" smtClean="0"/>
              <a:t>Where: </a:t>
            </a:r>
            <a:r>
              <a:rPr lang="en-US" dirty="0"/>
              <a:t>CEAS Library - 850D Baldwin Hall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15510" y="2227809"/>
            <a:ext cx="8450760" cy="1297827"/>
          </a:xfrm>
        </p:spPr>
        <p:txBody>
          <a:bodyPr>
            <a:no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66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Why </a:t>
            </a:r>
            <a:r>
              <a:rPr lang="en-US" b="1" dirty="0"/>
              <a:t>We Visualize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6469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Reasons for doing data visualization</a:t>
            </a:r>
          </a:p>
          <a:p>
            <a:endParaRPr lang="en-US" dirty="0" smtClean="0"/>
          </a:p>
          <a:p>
            <a:r>
              <a:rPr lang="en-US" dirty="0" smtClean="0"/>
              <a:t>Exploration</a:t>
            </a:r>
            <a:endParaRPr lang="en-US" dirty="0"/>
          </a:p>
          <a:p>
            <a:pPr lvl="1"/>
            <a:r>
              <a:rPr lang="en-US" dirty="0"/>
              <a:t>Use visualizations as a means of data exploration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Verify (or Falsify) a hypothesis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Presentation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Visualization is used to communicate results or findings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7366" y="1968349"/>
            <a:ext cx="4310958" cy="27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for doing data visualization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visualizations as a means of data exploration</a:t>
            </a:r>
          </a:p>
          <a:p>
            <a:endParaRPr lang="en-US" dirty="0"/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Verify (or Falsify) a hypothesis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Presentation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Visualization is used to communicate results or findings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7366" y="1968349"/>
            <a:ext cx="4310958" cy="274850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52933" y="2575248"/>
            <a:ext cx="501817" cy="4783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88424" y="1963866"/>
            <a:ext cx="3798662" cy="2664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35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1312</TotalTime>
  <Words>1437</Words>
  <Application>Microsoft Office PowerPoint</Application>
  <PresentationFormat>Widescreen</PresentationFormat>
  <Paragraphs>478</Paragraphs>
  <Slides>62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Roboto</vt:lpstr>
      <vt:lpstr>Times New Roman</vt:lpstr>
      <vt:lpstr>Office Theme</vt:lpstr>
      <vt:lpstr>1_Office Theme</vt:lpstr>
      <vt:lpstr>Introduction to Data Visualization and Best Practices </vt:lpstr>
      <vt:lpstr>Workshop Agenda</vt:lpstr>
      <vt:lpstr>Workshop Agenda</vt:lpstr>
      <vt:lpstr>What is Data Visualization</vt:lpstr>
      <vt:lpstr>Why is Data Visualization Important?</vt:lpstr>
      <vt:lpstr>Before You Start</vt:lpstr>
      <vt:lpstr>Workshop Agenda</vt:lpstr>
      <vt:lpstr>Why Do Visualization</vt:lpstr>
      <vt:lpstr>Why Do Visualization</vt:lpstr>
      <vt:lpstr>Why Do Visualization</vt:lpstr>
      <vt:lpstr>Data Science Process</vt:lpstr>
      <vt:lpstr>Workshop Agenda</vt:lpstr>
      <vt:lpstr>Data Doesn’t Sleep</vt:lpstr>
      <vt:lpstr>Data Types</vt:lpstr>
      <vt:lpstr>Nominal Data</vt:lpstr>
      <vt:lpstr>Ordinal Data</vt:lpstr>
      <vt:lpstr>Numerical Data</vt:lpstr>
      <vt:lpstr>Numerical Data</vt:lpstr>
      <vt:lpstr>PowerPoint Presentation</vt:lpstr>
      <vt:lpstr>Primitive Data Types</vt:lpstr>
      <vt:lpstr>Workshop Agenda</vt:lpstr>
      <vt:lpstr>Four Basic Chart Types</vt:lpstr>
      <vt:lpstr>Enhancing Visualizations</vt:lpstr>
      <vt:lpstr>Column Charts</vt:lpstr>
      <vt:lpstr>Column Charts</vt:lpstr>
      <vt:lpstr>Column Charts</vt:lpstr>
      <vt:lpstr>Scatter and Bubble Plots</vt:lpstr>
      <vt:lpstr>Scatter and Bubble Plots</vt:lpstr>
      <vt:lpstr>Line and Area Graphs</vt:lpstr>
      <vt:lpstr>Line and Area Graphs</vt:lpstr>
      <vt:lpstr>Statistical Graphs</vt:lpstr>
      <vt:lpstr>Statistical Graphs</vt:lpstr>
      <vt:lpstr>Other Graphs</vt:lpstr>
      <vt:lpstr>Other Graphs</vt:lpstr>
      <vt:lpstr>Other Graphs</vt:lpstr>
      <vt:lpstr>Other Graphs</vt:lpstr>
      <vt:lpstr>Other Graphs</vt:lpstr>
      <vt:lpstr>Other Graphs</vt:lpstr>
      <vt:lpstr>PowerPoint Presentation</vt:lpstr>
      <vt:lpstr>Workshop Agenda</vt:lpstr>
      <vt:lpstr>Data Visualization Software</vt:lpstr>
      <vt:lpstr>The Right Tool for the Job</vt:lpstr>
      <vt:lpstr>Workshop Agenda</vt:lpstr>
      <vt:lpstr>Best Practices</vt:lpstr>
      <vt:lpstr>Best Practices</vt:lpstr>
      <vt:lpstr>Best Practices</vt:lpstr>
      <vt:lpstr>Best Practices</vt:lpstr>
      <vt:lpstr>ADA Compliance</vt:lpstr>
      <vt:lpstr>Best Practices</vt:lpstr>
      <vt:lpstr>Real World Example</vt:lpstr>
      <vt:lpstr>Start With Your Message</vt:lpstr>
      <vt:lpstr>Highlight Only the Important Data</vt:lpstr>
      <vt:lpstr>Pick Good Colors</vt:lpstr>
      <vt:lpstr>Order Matters</vt:lpstr>
      <vt:lpstr>Eliminate Junk</vt:lpstr>
      <vt:lpstr>Add Strategic Labels</vt:lpstr>
      <vt:lpstr>Before and After</vt:lpstr>
      <vt:lpstr>Chart Improvement Steps</vt:lpstr>
      <vt:lpstr>Advanced Visualizations</vt:lpstr>
      <vt:lpstr>Advanced Visualizations</vt:lpstr>
      <vt:lpstr>Additional Resources</vt:lpstr>
      <vt:lpstr>Questions?</vt:lpstr>
    </vt:vector>
  </TitlesOfParts>
  <Company>Universit of Cincinnati Libraries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Data Visualization</dc:title>
  <dc:creator>Johansen, Richard (johansra)</dc:creator>
  <cp:lastModifiedBy>Johansen, Richard (johansra)</cp:lastModifiedBy>
  <cp:revision>161</cp:revision>
  <dcterms:created xsi:type="dcterms:W3CDTF">2018-05-16T17:41:19Z</dcterms:created>
  <dcterms:modified xsi:type="dcterms:W3CDTF">2018-06-18T12:22:34Z</dcterms:modified>
</cp:coreProperties>
</file>